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2"/>
  </p:notesMasterIdLst>
  <p:sldIdLst>
    <p:sldId id="256" r:id="rId2"/>
    <p:sldId id="318" r:id="rId3"/>
    <p:sldId id="276" r:id="rId4"/>
    <p:sldId id="301" r:id="rId5"/>
    <p:sldId id="302" r:id="rId6"/>
    <p:sldId id="321" r:id="rId7"/>
    <p:sldId id="303" r:id="rId8"/>
    <p:sldId id="320" r:id="rId9"/>
    <p:sldId id="304" r:id="rId10"/>
    <p:sldId id="327" r:id="rId11"/>
    <p:sldId id="313" r:id="rId12"/>
    <p:sldId id="260" r:id="rId13"/>
    <p:sldId id="261" r:id="rId14"/>
    <p:sldId id="311" r:id="rId15"/>
    <p:sldId id="312" r:id="rId16"/>
    <p:sldId id="314" r:id="rId17"/>
    <p:sldId id="315" r:id="rId18"/>
    <p:sldId id="263" r:id="rId19"/>
    <p:sldId id="306" r:id="rId20"/>
    <p:sldId id="265" r:id="rId21"/>
    <p:sldId id="307" r:id="rId22"/>
    <p:sldId id="316" r:id="rId23"/>
    <p:sldId id="268" r:id="rId24"/>
    <p:sldId id="269" r:id="rId25"/>
    <p:sldId id="322" r:id="rId26"/>
    <p:sldId id="308" r:id="rId27"/>
    <p:sldId id="309" r:id="rId28"/>
    <p:sldId id="310" r:id="rId29"/>
    <p:sldId id="323" r:id="rId30"/>
    <p:sldId id="324" r:id="rId31"/>
    <p:sldId id="325" r:id="rId32"/>
    <p:sldId id="273" r:id="rId33"/>
    <p:sldId id="279" r:id="rId34"/>
    <p:sldId id="281" r:id="rId35"/>
    <p:sldId id="329" r:id="rId36"/>
    <p:sldId id="330" r:id="rId37"/>
    <p:sldId id="331" r:id="rId38"/>
    <p:sldId id="333" r:id="rId39"/>
    <p:sldId id="334" r:id="rId40"/>
    <p:sldId id="335" r:id="rId41"/>
    <p:sldId id="332" r:id="rId42"/>
    <p:sldId id="283" r:id="rId43"/>
    <p:sldId id="282" r:id="rId44"/>
    <p:sldId id="328" r:id="rId45"/>
    <p:sldId id="336" r:id="rId46"/>
    <p:sldId id="337" r:id="rId47"/>
    <p:sldId id="338" r:id="rId48"/>
    <p:sldId id="339" r:id="rId49"/>
    <p:sldId id="326" r:id="rId50"/>
    <p:sldId id="284" r:id="rId51"/>
    <p:sldId id="285" r:id="rId52"/>
    <p:sldId id="287" r:id="rId53"/>
    <p:sldId id="288" r:id="rId54"/>
    <p:sldId id="291" r:id="rId55"/>
    <p:sldId id="292" r:id="rId56"/>
    <p:sldId id="296" r:id="rId57"/>
    <p:sldId id="297" r:id="rId58"/>
    <p:sldId id="299" r:id="rId59"/>
    <p:sldId id="305" r:id="rId60"/>
    <p:sldId id="300" r:id="rId61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Franklin Gothic Book" panose="020B0503020102020204" pitchFamily="34" charset="0"/>
      <p:regular r:id="rId72"/>
      <p:italic r:id="rId73"/>
    </p:embeddedFont>
    <p:embeddedFont>
      <p:font typeface="Karla" pitchFamily="2" charset="77"/>
      <p:regular r:id="rId74"/>
      <p:bold r:id="rId75"/>
      <p:italic r:id="rId76"/>
      <p:boldItalic r:id="rId77"/>
    </p:embeddedFont>
    <p:embeddedFont>
      <p:font typeface="Lato" panose="020F0502020204030203" pitchFamily="34" charset="0"/>
      <p:regular r:id="rId78"/>
      <p:bold r:id="rId79"/>
      <p:italic r:id="rId80"/>
      <p:boldItalic r:id="rId81"/>
    </p:embeddedFont>
    <p:embeddedFont>
      <p:font typeface="Raleway" pitchFamily="2" charset="77"/>
      <p:regular r:id="rId82"/>
      <p:bold r:id="rId83"/>
      <p:italic r:id="rId84"/>
      <p:boldItalic r:id="rId85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719"/>
  </p:normalViewPr>
  <p:slideViewPr>
    <p:cSldViewPr snapToGrid="0">
      <p:cViewPr varScale="1">
        <p:scale>
          <a:sx n="193" d="100"/>
          <a:sy n="193" d="100"/>
        </p:scale>
        <p:origin x="63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dd385286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dd385286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d385286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d385286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dd38528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dd38528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dd385286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dd385286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dd385286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dd385286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dd385286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dd385286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dd385286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dd385286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d3852867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d3852867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83FCE59-ED68-1145-BEA5-66C22E95295E}" type="datetimeFigureOut">
              <a:rPr lang="en-CH"/>
              <a:pPr/>
              <a:t>20.08.22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49550-2844-26C3-AEB7-3BD213F8F3E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5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alternatives-to-the-gradient-descent-algorith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dl.toelt.ai/gradientDescent/Gradient_descent_developed_from_scratch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dropout-for-regularizing-deep-neural-network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727950" y="1053548"/>
            <a:ext cx="7688100" cy="12741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500">
                <a:latin typeface="Arial" panose="020B0604020202020204" pitchFamily="34" charset="0"/>
              </a:rPr>
              <a:t>Neural Networks Introduction</a:t>
            </a:r>
            <a:br>
              <a:rPr lang="en-GB" sz="3500">
                <a:latin typeface="Arial" panose="020B0604020202020204" pitchFamily="34" charset="0"/>
              </a:rPr>
            </a:br>
            <a:r>
              <a:rPr lang="en-GB" sz="3500">
                <a:latin typeface="Arial" panose="020B0604020202020204" pitchFamily="34" charset="0"/>
              </a:rPr>
              <a:t>@DETERMINED 2022 Workshop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727950" y="3950879"/>
            <a:ext cx="7688100" cy="97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200">
                <a:latin typeface="Arial" panose="020B0604020202020204" pitchFamily="34" charset="0"/>
              </a:rPr>
              <a:t>Dr. U. Michelucci (TOELT)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C9C9FA5F-9009-AE74-7789-7AE4C15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8"/>
            <a:ext cx="775252" cy="7752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Neuron system in 3D rendering">
            <a:extLst>
              <a:ext uri="{FF2B5EF4-FFF2-40B4-BE49-F238E27FC236}">
                <a16:creationId xmlns:a16="http://schemas.microsoft.com/office/drawing/2014/main" id="{241EA15A-E943-C081-B3DF-76B8D259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" t="369" r="12066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C51FE-6B97-0B90-B5AD-A518FE26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cs typeface="Arial" panose="020B0604020202020204" pitchFamily="34" charset="0"/>
              </a:rPr>
              <a:t>Structure of a neuron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3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1CBC-D3D1-721E-E33A-42B537A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 neuron without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0BECD-E9A9-2D68-019B-D7527EAB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25" y="1453339"/>
            <a:ext cx="4776550" cy="25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simplest neural network that we can create is made of one single neuron.</a:t>
            </a:r>
            <a:endParaRPr sz="16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7E52-2FDA-6F53-B7AE-F96FD980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790"/>
            <a:ext cx="7886700" cy="994172"/>
          </a:xfrm>
        </p:spPr>
        <p:txBody>
          <a:bodyPr/>
          <a:lstStyle/>
          <a:p>
            <a:r>
              <a:rPr lang="en-CH"/>
              <a:t>Components of a 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A neuron has two main components:</a:t>
                </a:r>
              </a:p>
              <a:p>
                <a:pPr marL="0" indent="0">
                  <a:buNone/>
                </a:pPr>
                <a:endParaRPr lang="en-CH"/>
              </a:p>
              <a:p>
                <a:r>
                  <a:rPr lang="en-CH"/>
                  <a:t>The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) (the bias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/>
                  <a:t> is sometime included in the weights)</a:t>
                </a:r>
              </a:p>
              <a:p>
                <a:r>
                  <a:rPr lang="en-CH"/>
                  <a:t>The </a:t>
                </a:r>
                <a:r>
                  <a:rPr lang="en-CH" i="1"/>
                  <a:t>activation function</a:t>
                </a:r>
                <a:r>
                  <a:rPr lang="en-CH"/>
                  <a:t> (the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H"/>
                  <a:t> in the previous slide)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D503AC-2EE9-6212-B2FE-C5B3EEC7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01" y="3304135"/>
            <a:ext cx="5718357" cy="171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CDC8-9C1C-8E19-2F7F-51AF7535BE25}"/>
              </a:ext>
            </a:extLst>
          </p:cNvPr>
          <p:cNvSpPr txBox="1"/>
          <p:nvPr/>
        </p:nvSpPr>
        <p:spPr>
          <a:xfrm rot="16200000">
            <a:off x="6226718" y="2105285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67370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1D203D-D5FE-EC53-0783-04FA6498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2" y="1523579"/>
            <a:ext cx="3900396" cy="283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13E21-927C-8F18-FEA2-3527AEF8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85" y="4103274"/>
            <a:ext cx="29210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E8669-CBD8-6D34-6003-FCA15C22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72" y="4358837"/>
            <a:ext cx="2159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3E4DD-FA73-0235-5BB5-FB1030B26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60117"/>
            <a:ext cx="3947731" cy="2835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2011515" y="1090785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Identity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6397817" y="115424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02309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1607680" y="1154247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Hyperbolic Tangent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5102540" y="1154246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ReLU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7FAB-52AC-9E35-9FC2-3F82C60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1" y="4418251"/>
            <a:ext cx="1888243" cy="61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D8E72-CF6E-251C-9306-BC14A918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4" y="1581725"/>
            <a:ext cx="3823200" cy="2714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582E3-CB0E-2E5E-EFC3-D218DCF1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93" y="4416984"/>
            <a:ext cx="23114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EF466-3A26-EEC0-8A2E-953BB5AB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60349"/>
            <a:ext cx="3449023" cy="26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753341-5E89-8673-202D-C11F1C940832}"/>
              </a:ext>
            </a:extLst>
          </p:cNvPr>
          <p:cNvSpPr txBox="1"/>
          <p:nvPr/>
        </p:nvSpPr>
        <p:spPr>
          <a:xfrm>
            <a:off x="377687" y="1477617"/>
            <a:ext cx="7898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Many others: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Leaky 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ArcTan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Exponential Linear Unit (ELU)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6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 computational graph is a directed graph where the nodes correspond to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or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 </a:t>
            </a:r>
            <a:endParaRPr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764B-D9B8-D3D3-9033-AF252873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is a tensor (why TensorFlow?)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E5DC-2E64-E5AC-B21F-37569A39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2904"/>
            <a:ext cx="7886700" cy="29298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/>
              <a:t>In its simplest (and somehow incorrect) definition a </a:t>
            </a:r>
            <a:r>
              <a:rPr lang="en-CH" sz="3200" b="1"/>
              <a:t>Tensor</a:t>
            </a:r>
            <a:r>
              <a:rPr lang="en-CH" sz="3200"/>
              <a:t> is simply a multi-dimensional array of numbers.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An image is a tensor of 3-dimensions (the horizontal and vertical resolution and the colors, RGB).</a:t>
            </a:r>
          </a:p>
        </p:txBody>
      </p:sp>
    </p:spTree>
    <p:extLst>
      <p:ext uri="{BB962C8B-B14F-4D97-AF65-F5344CB8AC3E}">
        <p14:creationId xmlns:p14="http://schemas.microsoft.com/office/powerpoint/2010/main" val="365539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F1EC-03FC-AA73-51B6-BD7958ED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1FF9C-B85A-3144-9848-65BC9D9A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Idea of NN</a:t>
            </a:r>
          </a:p>
          <a:p>
            <a:r>
              <a:rPr lang="en-CH"/>
              <a:t>Advantages and disadvantages (black-box, explainability is difficult, etc.) of NN</a:t>
            </a:r>
          </a:p>
          <a:p>
            <a:r>
              <a:rPr lang="en-CH"/>
              <a:t>Comparison biological neuron and artificial neuron</a:t>
            </a:r>
          </a:p>
          <a:p>
            <a:r>
              <a:rPr lang="en-CH"/>
              <a:t>Composition of multiple simple units</a:t>
            </a:r>
          </a:p>
        </p:txBody>
      </p:sp>
    </p:spTree>
    <p:extLst>
      <p:ext uri="{BB962C8B-B14F-4D97-AF65-F5344CB8AC3E}">
        <p14:creationId xmlns:p14="http://schemas.microsoft.com/office/powerpoint/2010/main" val="55995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steps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4890-DEF3-16DA-83B9-8885F23C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can a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AD1F-6D5C-2893-897C-084B002E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8191"/>
            <a:ext cx="7886700" cy="2704532"/>
          </a:xfrm>
        </p:spPr>
        <p:txBody>
          <a:bodyPr/>
          <a:lstStyle/>
          <a:p>
            <a:r>
              <a:rPr lang="en-CH"/>
              <a:t>We have discussed how a neuron looks like. B</a:t>
            </a:r>
            <a:r>
              <a:rPr lang="en-GB"/>
              <a:t>u</a:t>
            </a:r>
            <a:r>
              <a:rPr lang="en-CH"/>
              <a:t>t how can a neuron solve any type of problem? </a:t>
            </a:r>
          </a:p>
          <a:p>
            <a:r>
              <a:rPr lang="en-CH"/>
              <a:t>Can a neuron solve a classification and a regression problem? How can we do that?</a:t>
            </a:r>
          </a:p>
        </p:txBody>
      </p:sp>
    </p:spTree>
    <p:extLst>
      <p:ext uri="{BB962C8B-B14F-4D97-AF65-F5344CB8AC3E}">
        <p14:creationId xmlns:p14="http://schemas.microsoft.com/office/powerpoint/2010/main" val="1610145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6EA1-02E5-94FB-A75F-981EDB27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382678"/>
          </a:xfrm>
        </p:spPr>
        <p:txBody>
          <a:bodyPr>
            <a:normAutofit fontScale="90000"/>
          </a:bodyPr>
          <a:lstStyle/>
          <a:p>
            <a:r>
              <a:rPr lang="en-CH"/>
              <a:t>Which portion of a </a:t>
            </a:r>
            <a:r>
              <a:rPr lang="en-CH" i="1"/>
              <a:t>neural network model</a:t>
            </a:r>
            <a:r>
              <a:rPr lang="en-CH"/>
              <a:t> is responsible for the type of problem that can be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D97-B32F-677C-EA03-F41AEBB6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9529"/>
            <a:ext cx="7886700" cy="2923193"/>
          </a:xfrm>
        </p:spPr>
        <p:txBody>
          <a:bodyPr/>
          <a:lstStyle/>
          <a:p>
            <a:pPr marL="0" indent="0">
              <a:buNone/>
            </a:pPr>
            <a:r>
              <a:rPr lang="en-CH"/>
              <a:t>Two main components are responsible for the type of problem that can be solved:</a:t>
            </a:r>
          </a:p>
          <a:p>
            <a:r>
              <a:rPr lang="en-CH"/>
              <a:t>The output activation function</a:t>
            </a:r>
          </a:p>
          <a:p>
            <a:r>
              <a:rPr lang="en-CH"/>
              <a:t>The loss function</a:t>
            </a:r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The optimiser is not related in any way to the type of problem solved.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48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36975" y="2655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266475" y="2461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75" y="105242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4226-6F2B-E946-457C-EFA4CB7F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4000"/>
              <a:t>How to do classification if the output is a real number?</a:t>
            </a:r>
          </a:p>
        </p:txBody>
      </p:sp>
    </p:spTree>
    <p:extLst>
      <p:ext uri="{BB962C8B-B14F-4D97-AF65-F5344CB8AC3E}">
        <p14:creationId xmlns:p14="http://schemas.microsoft.com/office/powerpoint/2010/main" val="85678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BE4C-DAA1-1FF3-516A-EA966C56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79009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CH"/>
              <a:t>Classification Problem</a:t>
            </a:r>
            <a:br>
              <a:rPr lang="en-CH"/>
            </a:br>
            <a:r>
              <a:rPr lang="en-CH"/>
              <a:t>and output activation function</a:t>
            </a:r>
            <a:br>
              <a:rPr lang="en-CH"/>
            </a:br>
            <a:br>
              <a:rPr lang="en-CH"/>
            </a:br>
            <a:r>
              <a:rPr lang="en-CH"/>
              <a:t>The 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114032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2C98-4F8B-C73D-E925-39BB2CF57C13}"/>
              </a:ext>
            </a:extLst>
          </p:cNvPr>
          <p:cNvSpPr txBox="1"/>
          <p:nvPr/>
        </p:nvSpPr>
        <p:spPr>
          <a:xfrm>
            <a:off x="5367130" y="1875654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How should we interpret those numbers?</a:t>
            </a:r>
          </a:p>
          <a:p>
            <a:endParaRPr lang="en-CH"/>
          </a:p>
          <a:p>
            <a:r>
              <a:rPr lang="en-CH"/>
              <a:t>We would like to interpret them as the probability of the input observation to be in class 1, 2 or 3.</a:t>
            </a:r>
          </a:p>
        </p:txBody>
      </p:sp>
    </p:spTree>
    <p:extLst>
      <p:ext uri="{BB962C8B-B14F-4D97-AF65-F5344CB8AC3E}">
        <p14:creationId xmlns:p14="http://schemas.microsoft.com/office/powerpoint/2010/main" val="1958257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/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/>
                  <a:t>If we do not pay attention it can happen that the values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are large or negative. For example it can happen that</a:t>
                </a:r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r>
                  <a:rPr lang="en-CH"/>
                  <a:t>But how can those be interpreted as probabilities? REMEMBER: proability &lt; 1 and the sum should be 1 (100%)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blipFill>
                <a:blip r:embed="rId6"/>
                <a:stretch>
                  <a:fillRect l="-1674" t="-639" r="-3347" b="-15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55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/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01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2325-4A8E-C1A9-FDE1-E5AF98D3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" y="111747"/>
            <a:ext cx="7886700" cy="661338"/>
          </a:xfrm>
        </p:spPr>
        <p:txBody>
          <a:bodyPr/>
          <a:lstStyle/>
          <a:p>
            <a:r>
              <a:rPr lang="en-CH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1617-CBD1-8745-4FF0-36CFD2594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3728258"/>
          </a:xfrm>
        </p:spPr>
        <p:txBody>
          <a:bodyPr>
            <a:normAutofit/>
          </a:bodyPr>
          <a:lstStyle/>
          <a:p>
            <a:r>
              <a:rPr lang="en-CH"/>
              <a:t>The student can explain what is a neural network</a:t>
            </a:r>
          </a:p>
          <a:p>
            <a:r>
              <a:rPr lang="en-CH"/>
              <a:t>The student understand what it means to “learn” for a neural network</a:t>
            </a:r>
          </a:p>
          <a:p>
            <a:r>
              <a:rPr lang="en-CH"/>
              <a:t>The student can list the three most important components of a neural network</a:t>
            </a:r>
          </a:p>
          <a:p>
            <a:r>
              <a:rPr lang="en-CH"/>
              <a:t>The student understand </a:t>
            </a:r>
            <a:r>
              <a:rPr lang="en-GB"/>
              <a:t>th</a:t>
            </a:r>
            <a:r>
              <a:rPr lang="en-CH"/>
              <a:t>e main components of a neuron</a:t>
            </a:r>
          </a:p>
          <a:p>
            <a:r>
              <a:rPr lang="en-CH"/>
              <a:t>The student understand how to frame a classification problem with neural networks</a:t>
            </a:r>
          </a:p>
          <a:p>
            <a:r>
              <a:rPr lang="en-CH"/>
              <a:t>The student understand how gradient descent work in 1-dimension and what challenges exist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8425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208106" y="1072537"/>
                <a:ext cx="3214479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072537"/>
                <a:ext cx="3214479" cy="3710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900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208106" y="1072537"/>
                <a:ext cx="3214479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072537"/>
                <a:ext cx="3214479" cy="3710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6D58BC-CF64-7073-2403-7E3C6F657BD3}"/>
                  </a:ext>
                </a:extLst>
              </p:cNvPr>
              <p:cNvSpPr txBox="1"/>
              <p:nvPr/>
            </p:nvSpPr>
            <p:spPr>
              <a:xfrm>
                <a:off x="1373857" y="4329952"/>
                <a:ext cx="25620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6D58BC-CF64-7073-2403-7E3C6F657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57" y="4329952"/>
                <a:ext cx="2562038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9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14626" y="31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6" y="1101438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5" y="2266675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127325" y="1214705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525543" y="2393953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750" y="3797731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6313-8379-DFBB-ED63-572EA37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94" y="184267"/>
            <a:ext cx="4432206" cy="1289446"/>
          </a:xfrm>
        </p:spPr>
        <p:txBody>
          <a:bodyPr>
            <a:normAutofit fontScale="90000"/>
          </a:bodyPr>
          <a:lstStyle/>
          <a:p>
            <a:r>
              <a:rPr lang="en-CH"/>
              <a:t>Gradient Descent</a:t>
            </a:r>
          </a:p>
        </p:txBody>
      </p:sp>
      <p:pic>
        <p:nvPicPr>
          <p:cNvPr id="4098" name="Picture 2" descr="Alternatives to the Gradient Descent Algorithm - DataScienceCentral.com">
            <a:extLst>
              <a:ext uri="{FF2B5EF4-FFF2-40B4-BE49-F238E27FC236}">
                <a16:creationId xmlns:a16="http://schemas.microsoft.com/office/drawing/2014/main" id="{3A6079A1-5215-44CA-6DD4-82A2DE4F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0" y="828990"/>
            <a:ext cx="32385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97EC-14F7-2F38-4ECD-D43D15F74D3F}"/>
              </a:ext>
            </a:extLst>
          </p:cNvPr>
          <p:cNvSpPr txBox="1"/>
          <p:nvPr/>
        </p:nvSpPr>
        <p:spPr>
          <a:xfrm>
            <a:off x="737002" y="4881890"/>
            <a:ext cx="8652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https://www.datasciencecentral.com/alternatives-to-the-gradient-descent-algorithm/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, Last visited 20/8/2022</a:t>
            </a:r>
          </a:p>
        </p:txBody>
      </p:sp>
    </p:spTree>
    <p:extLst>
      <p:ext uri="{BB962C8B-B14F-4D97-AF65-F5344CB8AC3E}">
        <p14:creationId xmlns:p14="http://schemas.microsoft.com/office/powerpoint/2010/main" val="2893905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597" y="1552174"/>
            <a:ext cx="5231749" cy="23885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blipFill>
                <a:blip r:embed="rId3"/>
                <a:stretch>
                  <a:fillRect l="-630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420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BF79-7FFA-C8F0-F59B-9FCEB3A5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7" y="33643"/>
            <a:ext cx="7886700" cy="584936"/>
          </a:xfrm>
        </p:spPr>
        <p:txBody>
          <a:bodyPr/>
          <a:lstStyle/>
          <a:p>
            <a:r>
              <a:rPr lang="en-CH"/>
              <a:t>Gradient Descent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The most used method is called Gradient Descent and uses the following formula (in 1-Dimension)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4B7FAE-3256-E10C-8C04-49CF9AE181E1}"/>
              </a:ext>
            </a:extLst>
          </p:cNvPr>
          <p:cNvSpPr/>
          <p:nvPr/>
        </p:nvSpPr>
        <p:spPr>
          <a:xfrm>
            <a:off x="3147392" y="1875181"/>
            <a:ext cx="689113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D5B40-C3B0-2959-9AD4-EF0FCB131FF7}"/>
              </a:ext>
            </a:extLst>
          </p:cNvPr>
          <p:cNvSpPr txBox="1"/>
          <p:nvPr/>
        </p:nvSpPr>
        <p:spPr>
          <a:xfrm>
            <a:off x="556592" y="278958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18691-EBB1-743F-1921-8C9443D3BB1B}"/>
              </a:ext>
            </a:extLst>
          </p:cNvPr>
          <p:cNvCxnSpPr>
            <a:cxnSpLocks/>
          </p:cNvCxnSpPr>
          <p:nvPr/>
        </p:nvCxnSpPr>
        <p:spPr>
          <a:xfrm flipV="1">
            <a:off x="1934817" y="2087215"/>
            <a:ext cx="1212574" cy="755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F8F016-DB12-53EF-DE68-ED67331D04D9}"/>
              </a:ext>
            </a:extLst>
          </p:cNvPr>
          <p:cNvSpPr/>
          <p:nvPr/>
        </p:nvSpPr>
        <p:spPr>
          <a:xfrm>
            <a:off x="4088296" y="1875181"/>
            <a:ext cx="364435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BDD657-392D-6A41-7D63-5BEB7BFCF860}"/>
              </a:ext>
            </a:extLst>
          </p:cNvPr>
          <p:cNvCxnSpPr>
            <a:cxnSpLocks/>
          </p:cNvCxnSpPr>
          <p:nvPr/>
        </p:nvCxnSpPr>
        <p:spPr>
          <a:xfrm flipV="1">
            <a:off x="4234070" y="2319129"/>
            <a:ext cx="36443" cy="1108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9B3CA2-E615-385A-DE65-43E5BB66AF58}"/>
              </a:ext>
            </a:extLst>
          </p:cNvPr>
          <p:cNvSpPr txBox="1"/>
          <p:nvPr/>
        </p:nvSpPr>
        <p:spPr>
          <a:xfrm>
            <a:off x="2819638" y="346782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95ACB-6181-0CB6-BE3A-C7FBD3A88A17}"/>
              </a:ext>
            </a:extLst>
          </p:cNvPr>
          <p:cNvSpPr/>
          <p:nvPr/>
        </p:nvSpPr>
        <p:spPr>
          <a:xfrm>
            <a:off x="4691272" y="1875180"/>
            <a:ext cx="245164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E1FDF-47C8-98A2-C805-FB08968A73D3}"/>
              </a:ext>
            </a:extLst>
          </p:cNvPr>
          <p:cNvCxnSpPr>
            <a:cxnSpLocks/>
          </p:cNvCxnSpPr>
          <p:nvPr/>
        </p:nvCxnSpPr>
        <p:spPr>
          <a:xfrm flipH="1" flipV="1">
            <a:off x="4850297" y="2326977"/>
            <a:ext cx="1477616" cy="1516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EBB7FD-E9E8-F3F3-D42A-ED4052B7BFC7}"/>
              </a:ext>
            </a:extLst>
          </p:cNvPr>
          <p:cNvSpPr txBox="1"/>
          <p:nvPr/>
        </p:nvSpPr>
        <p:spPr>
          <a:xfrm>
            <a:off x="5594397" y="382520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33BB2-03CA-44BF-63A9-171F3A9A590A}"/>
              </a:ext>
            </a:extLst>
          </p:cNvPr>
          <p:cNvSpPr/>
          <p:nvPr/>
        </p:nvSpPr>
        <p:spPr>
          <a:xfrm>
            <a:off x="5008493" y="1652878"/>
            <a:ext cx="951673" cy="755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699AE-59D8-39BF-0062-52DC38B6B31A}"/>
              </a:ext>
            </a:extLst>
          </p:cNvPr>
          <p:cNvCxnSpPr>
            <a:cxnSpLocks/>
          </p:cNvCxnSpPr>
          <p:nvPr/>
        </p:nvCxnSpPr>
        <p:spPr>
          <a:xfrm flipH="1" flipV="1">
            <a:off x="5974845" y="2062114"/>
            <a:ext cx="1070427" cy="627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3FA96-2CC4-1896-7B31-0B7ED0EC387F}"/>
              </a:ext>
            </a:extLst>
          </p:cNvPr>
          <p:cNvSpPr txBox="1"/>
          <p:nvPr/>
        </p:nvSpPr>
        <p:spPr>
          <a:xfrm>
            <a:off x="7048774" y="2189417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/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The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is crucial. </a:t>
                </a:r>
              </a:p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Which one should we choose? Does it make a difference?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blipFill>
                <a:blip r:embed="rId3"/>
                <a:stretch>
                  <a:fillRect l="-414" t="-3846" r="-414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23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2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4D83C-3661-EBA1-2C6C-343A8F4E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27"/>
          <a:stretch/>
        </p:blipFill>
        <p:spPr>
          <a:xfrm>
            <a:off x="1398493" y="1206392"/>
            <a:ext cx="6193332" cy="2764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894410" cy="323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921008"/>
            <a:ext cx="1260181" cy="24424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83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D920A0-C0B1-CDBD-6D91-B2E0E06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58" y="1126452"/>
            <a:ext cx="5987800" cy="2752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=−9.5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5" y="4363419"/>
            <a:ext cx="1062457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755913"/>
            <a:ext cx="3993860" cy="2607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B6E6-73B2-AD25-4753-1E2A5DCF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4" y="3712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understanding of a neural network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B238C8-E7DB-20D1-EEDE-4539EBC1A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121438"/>
            <a:ext cx="3556000" cy="2383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/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0"/>
                  </a:spcBef>
                  <a:spcAft>
                    <a:spcPts val="1200"/>
                  </a:spcAft>
                  <a:tabLst>
                    <a:tab pos="365760" algn="l"/>
                  </a:tabLst>
                </a:pPr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diagram that gives an intuitive understanding of what is a neural network.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inputs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numbers (or parameters)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output of the network. The network itself is the depicted intuitively as the irregular shape in the middle of the figure.</a:t>
                </a:r>
                <a:endParaRPr lang="en-CH" sz="1800" i="1">
                  <a:effectLst/>
                  <a:latin typeface="Arial Narrow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blipFill>
                <a:blip r:embed="rId3"/>
                <a:stretch>
                  <a:fillRect l="-482" t="-2083" r="-1125"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D8ED34-3FEA-6613-E79E-AAEC5718ADA0}"/>
              </a:ext>
            </a:extLst>
          </p:cNvPr>
          <p:cNvSpPr txBox="1"/>
          <p:nvPr/>
        </p:nvSpPr>
        <p:spPr>
          <a:xfrm>
            <a:off x="843762" y="31134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34856-910C-CBED-CC7C-BE2CDBCAFB5D}"/>
              </a:ext>
            </a:extLst>
          </p:cNvPr>
          <p:cNvSpPr/>
          <p:nvPr/>
        </p:nvSpPr>
        <p:spPr>
          <a:xfrm>
            <a:off x="271669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906FF-8790-D13F-1344-DFE93F31B0F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56805" y="2442542"/>
            <a:ext cx="1059891" cy="855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332257-7E66-9F82-CF3C-E13EE063B7C2}"/>
              </a:ext>
            </a:extLst>
          </p:cNvPr>
          <p:cNvSpPr txBox="1"/>
          <p:nvPr/>
        </p:nvSpPr>
        <p:spPr>
          <a:xfrm>
            <a:off x="6849578" y="13233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FB755-BBE1-F2A4-3F98-F724C6C4933F}"/>
              </a:ext>
            </a:extLst>
          </p:cNvPr>
          <p:cNvSpPr/>
          <p:nvPr/>
        </p:nvSpPr>
        <p:spPr>
          <a:xfrm>
            <a:off x="612250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B9F47A-D21D-458B-FC99-D2FAD91A29D9}"/>
              </a:ext>
            </a:extLst>
          </p:cNvPr>
          <p:cNvCxnSpPr>
            <a:cxnSpLocks/>
            <a:stCxn id="10" idx="2"/>
            <a:endCxn id="3" idx="3"/>
          </p:cNvCxnSpPr>
          <p:nvPr/>
        </p:nvCxnSpPr>
        <p:spPr>
          <a:xfrm flipH="1">
            <a:off x="6350000" y="1692693"/>
            <a:ext cx="995868" cy="620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ormal brain MRI | Radiology Case | Radiopaedia.org">
            <a:extLst>
              <a:ext uri="{FF2B5EF4-FFF2-40B4-BE49-F238E27FC236}">
                <a16:creationId xmlns:a16="http://schemas.microsoft.com/office/drawing/2014/main" id="{AAF8A79B-207E-80BF-BDD9-9C0914E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9" y="129887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cel Tabular Data • Excel Table • My Online Training Hub">
            <a:extLst>
              <a:ext uri="{FF2B5EF4-FFF2-40B4-BE49-F238E27FC236}">
                <a16:creationId xmlns:a16="http://schemas.microsoft.com/office/drawing/2014/main" id="{EAB10227-202B-F740-50F5-B8CCC5E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7" y="1083305"/>
            <a:ext cx="1713271" cy="7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s apparent fixational drift in eye-tracking data due to filters or eyeball  rotation? | SpringerLink">
            <a:extLst>
              <a:ext uri="{FF2B5EF4-FFF2-40B4-BE49-F238E27FC236}">
                <a16:creationId xmlns:a16="http://schemas.microsoft.com/office/drawing/2014/main" id="{2F272628-389B-BFCF-1760-7ED9177A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21" y="2027980"/>
            <a:ext cx="998032" cy="6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3B69BC-D893-C7BE-5CF0-56F4A338C8B6}"/>
              </a:ext>
            </a:extLst>
          </p:cNvPr>
          <p:cNvSpPr txBox="1"/>
          <p:nvPr/>
        </p:nvSpPr>
        <p:spPr>
          <a:xfrm>
            <a:off x="8022131" y="788859"/>
            <a:ext cx="73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1,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2,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3,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C6F5E-FF08-B901-1886-345C8BCB767A}"/>
              </a:ext>
            </a:extLst>
          </p:cNvPr>
          <p:cNvSpPr txBox="1"/>
          <p:nvPr/>
        </p:nvSpPr>
        <p:spPr>
          <a:xfrm>
            <a:off x="7908959" y="17493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>
                <a:latin typeface="Arial" panose="020B0604020202020204" pitchFamily="34" charset="0"/>
                <a:cs typeface="Arial" panose="020B0604020202020204" pitchFamily="34" charset="0"/>
              </a:rPr>
              <a:t>1.73</a:t>
            </a:r>
            <a:endParaRPr lang="en-CH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Normal brain MRI | Radiology Case | Radiopaedia.org">
            <a:extLst>
              <a:ext uri="{FF2B5EF4-FFF2-40B4-BE49-F238E27FC236}">
                <a16:creationId xmlns:a16="http://schemas.microsoft.com/office/drawing/2014/main" id="{6F39E6A4-B0F1-6CE6-6EB2-1A0D7381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53" y="217526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1" grpId="0" animBg="1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3AE8D-CF98-13B2-BBF1-5A35F1BE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8" y="1378149"/>
            <a:ext cx="5923723" cy="27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916684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2153478"/>
            <a:ext cx="999695" cy="2209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068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6CCA-7881-F3B0-E8D0-A51894F9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remarks about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C0E1-64E8-64B1-EC50-96383A45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/>
              <a:t>To use gradient descent you will need the derivative (or gradient in multiple dimensions) of the function you want to minimize.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Due to this reason methods as autodifferentiations and back-propagations have been developed to be able to calculate the derivative of the network function.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Gradient descent is not the most efficient way of finding minima. It gets easily stuck in local minima. More advanced optimisers have been developed and are typically used.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7603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186111" y="3181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3" y="1851855"/>
            <a:ext cx="8485551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B929D-AF8A-A250-9065-D0258C1EBCFC}"/>
              </a:ext>
            </a:extLst>
          </p:cNvPr>
          <p:cNvSpPr txBox="1"/>
          <p:nvPr/>
        </p:nvSpPr>
        <p:spPr>
          <a:xfrm>
            <a:off x="372864" y="3935125"/>
            <a:ext cx="8398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For those of you with more mathematical and programming background here is an implementation from scratch of the gradient descent: 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http://adl.toelt.ai/gradientDescent/Gradient_descent_developed_from_scratch.html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8D2-2A08-7CBA-B4FC-8438FB2E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3ABA-039D-DB69-8B93-5B6DA2D6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Gradient Descent</a:t>
            </a:r>
          </a:p>
          <a:p>
            <a:r>
              <a:rPr lang="en-CH"/>
              <a:t>RMSProp</a:t>
            </a:r>
          </a:p>
          <a:p>
            <a:r>
              <a:rPr lang="en-CH"/>
              <a:t>Adam</a:t>
            </a:r>
          </a:p>
          <a:p>
            <a:pPr marL="0" indent="0">
              <a:buNone/>
            </a:pPr>
            <a:r>
              <a:rPr lang="en-GB"/>
              <a:t>A</a:t>
            </a:r>
            <a:r>
              <a:rPr lang="en-CH"/>
              <a:t>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995847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E60B1-E784-5C4D-A7D5-88256121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1370013"/>
            <a:ext cx="4958714" cy="326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867815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96C3E0-E6D7-2B24-FB6D-17968E09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781" y="1370013"/>
            <a:ext cx="6608438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C1FEBB-231B-3CA2-F576-29CF261BC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083" y="1370013"/>
            <a:ext cx="5029834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77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6" name="Google Shape;398;p46">
            <a:extLst>
              <a:ext uri="{FF2B5EF4-FFF2-40B4-BE49-F238E27FC236}">
                <a16:creationId xmlns:a16="http://schemas.microsoft.com/office/drawing/2014/main" id="{67528308-1718-2B4A-B4E4-7A69EC285F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415" y="1494797"/>
            <a:ext cx="7369901" cy="2739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9;p46">
            <a:extLst>
              <a:ext uri="{FF2B5EF4-FFF2-40B4-BE49-F238E27FC236}">
                <a16:creationId xmlns:a16="http://schemas.microsoft.com/office/drawing/2014/main" id="{FFA50D58-3076-96DA-6391-86B5C52F4642}"/>
              </a:ext>
            </a:extLst>
          </p:cNvPr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433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BE63-FC6E-D5AD-4AA4-9FB614C0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Challenges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7429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7886700" cy="994172"/>
          </a:xfrm>
        </p:spPr>
        <p:txBody>
          <a:bodyPr/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83B4-51BF-7EB6-85AC-F33A46195842}"/>
              </a:ext>
            </a:extLst>
          </p:cNvPr>
          <p:cNvSpPr txBox="1"/>
          <p:nvPr/>
        </p:nvSpPr>
        <p:spPr>
          <a:xfrm>
            <a:off x="630856" y="3127350"/>
            <a:ext cx="788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it mean “as close as possible”?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50C6C-9A4A-079B-DCB0-719421785BF8}"/>
              </a:ext>
            </a:extLst>
          </p:cNvPr>
          <p:cNvSpPr txBox="1"/>
          <p:nvPr/>
        </p:nvSpPr>
        <p:spPr>
          <a:xfrm>
            <a:off x="699368" y="3936832"/>
            <a:ext cx="7745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Arial" panose="020B0604020202020204" pitchFamily="34" charset="0"/>
                <a:cs typeface="Arial" panose="020B0604020202020204" pitchFamily="34" charset="0"/>
              </a:rPr>
              <a:t>We need a mathematical way of measuring “closeness”</a:t>
            </a:r>
          </a:p>
        </p:txBody>
      </p:sp>
    </p:spTree>
    <p:extLst>
      <p:ext uri="{BB962C8B-B14F-4D97-AF65-F5344CB8AC3E}">
        <p14:creationId xmlns:p14="http://schemas.microsoft.com/office/powerpoint/2010/main" val="36227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xfrm>
            <a:off x="586327" y="100854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</a:t>
            </a:r>
            <a:endParaRPr/>
          </a:p>
        </p:txBody>
      </p:sp>
      <p:sp>
        <p:nvSpPr>
          <p:cNvPr id="383" name="Google Shape;383;p44"/>
          <p:cNvSpPr txBox="1">
            <a:spLocks noGrp="1"/>
          </p:cNvSpPr>
          <p:nvPr>
            <p:ph type="body" idx="1"/>
          </p:nvPr>
        </p:nvSpPr>
        <p:spPr>
          <a:xfrm>
            <a:off x="586327" y="1768774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all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Mini-batch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Stochastic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each single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 - a comparison</a:t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5" y="2389825"/>
            <a:ext cx="6093851" cy="14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525" y="2072875"/>
            <a:ext cx="3071475" cy="2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236469" y="215202"/>
            <a:ext cx="76887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Franklin Gothic Book" panose="020B0503020102020204" pitchFamily="34" charset="0"/>
              </a:rPr>
              <a:t>Regularization are techniques to reduce overfitting (let’s discuss…)</a:t>
            </a:r>
            <a:endParaRPr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96" y="1910979"/>
            <a:ext cx="2805200" cy="6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921" y="1733054"/>
            <a:ext cx="3156524" cy="10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457" y="2744958"/>
            <a:ext cx="4485450" cy="13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/>
        </p:nvSpPr>
        <p:spPr>
          <a:xfrm>
            <a:off x="4886196" y="4180213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>
            <a:spLocks noGrp="1"/>
          </p:cNvSpPr>
          <p:nvPr>
            <p:ph type="title"/>
          </p:nvPr>
        </p:nvSpPr>
        <p:spPr>
          <a:xfrm>
            <a:off x="218766" y="126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 on the weights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37" name="Google Shape;437;p51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00" y="1294375"/>
            <a:ext cx="6840708" cy="3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xfrm>
            <a:off x="265968" y="16077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49" y="1500000"/>
            <a:ext cx="4157624" cy="308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50" y="1516878"/>
            <a:ext cx="4065684" cy="30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 txBox="1"/>
          <p:nvPr/>
        </p:nvSpPr>
        <p:spPr>
          <a:xfrm>
            <a:off x="1872918" y="4584327"/>
            <a:ext cx="2237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Without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6516775" y="4584325"/>
            <a:ext cx="1025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>
            <a:spLocks noGrp="1"/>
          </p:cNvSpPr>
          <p:nvPr>
            <p:ph type="ctrTitle"/>
          </p:nvPr>
        </p:nvSpPr>
        <p:spPr>
          <a:xfrm>
            <a:off x="1205286" y="1810505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 – or how to avoid overfitting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title"/>
          </p:nvPr>
        </p:nvSpPr>
        <p:spPr>
          <a:xfrm>
            <a:off x="250050" y="1689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 basic explanation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85" name="Google Shape;485;p57"/>
          <p:cNvSpPr txBox="1">
            <a:spLocks noGrp="1"/>
          </p:cNvSpPr>
          <p:nvPr>
            <p:ph type="body" idx="1"/>
          </p:nvPr>
        </p:nvSpPr>
        <p:spPr>
          <a:xfrm>
            <a:off x="592478" y="704154"/>
            <a:ext cx="7688700" cy="1755581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“During training, some number of layer outputs are randomly ignored or “dropped out.” This has the effect of making the layer look-like and be treated-like a layer with a different number of nodes and connectivity to the prior layer. In effect, each update to a layer during training is performed with a different “view” of the configured layer.” [1]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6" name="Google Shape;486;p57"/>
          <p:cNvSpPr txBox="1"/>
          <p:nvPr/>
        </p:nvSpPr>
        <p:spPr>
          <a:xfrm>
            <a:off x="250050" y="4805050"/>
            <a:ext cx="86439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[1] </a:t>
            </a: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https://machinelearningmastery.com/dropout-for-regularizing-deep-neural-networks/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7" name="Google Shape;4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224" y="2571750"/>
            <a:ext cx="4381198" cy="2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385992" y="2581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Additional difficulties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9450" y="1381350"/>
            <a:ext cx="7688700" cy="3236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3785-ED6A-6B4C-D1E4-F42892FB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Hands-on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D9F5-94D3-8750-70CF-73EF103C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7461"/>
            <a:ext cx="7886700" cy="2585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>
                <a:hlinkClick r:id="rId2"/>
              </a:rPr>
              <a:t>https://playground.tensorflow.org</a:t>
            </a:r>
            <a:r>
              <a:rPr lang="en-GB" sz="3200"/>
              <a:t> 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254483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3673136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70D28-FE2D-309E-EAEF-6E37CA6F6487}"/>
              </a:ext>
            </a:extLst>
          </p:cNvPr>
          <p:cNvSpPr txBox="1"/>
          <p:nvPr/>
        </p:nvSpPr>
        <p:spPr>
          <a:xfrm>
            <a:off x="6765395" y="5321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A341-6C15-79A1-EE06-CC7ADA6537C9}"/>
              </a:ext>
            </a:extLst>
          </p:cNvPr>
          <p:cNvSpPr/>
          <p:nvPr/>
        </p:nvSpPr>
        <p:spPr>
          <a:xfrm>
            <a:off x="7358477" y="1841152"/>
            <a:ext cx="801967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00B6A2-40E5-33A8-8E6C-CC50BE300C5A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7759461" y="993847"/>
            <a:ext cx="56863" cy="847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08E3C5-AC9F-B73A-4085-062A957291D9}"/>
              </a:ext>
            </a:extLst>
          </p:cNvPr>
          <p:cNvSpPr txBox="1"/>
          <p:nvPr/>
        </p:nvSpPr>
        <p:spPr>
          <a:xfrm>
            <a:off x="634330" y="3188905"/>
            <a:ext cx="269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3BC231-EE00-CF4E-D27B-A5572DFAECAF}"/>
              </a:ext>
            </a:extLst>
          </p:cNvPr>
          <p:cNvSpPr/>
          <p:nvPr/>
        </p:nvSpPr>
        <p:spPr>
          <a:xfrm>
            <a:off x="429841" y="1841152"/>
            <a:ext cx="465698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80F4B7-7FFD-FA46-A49A-51F8FB4FEAF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79659" y="2179250"/>
            <a:ext cx="640596" cy="1009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98D97D7-6AE8-5420-CC84-C54B6AC30D0D}"/>
              </a:ext>
            </a:extLst>
          </p:cNvPr>
          <p:cNvSpPr/>
          <p:nvPr/>
        </p:nvSpPr>
        <p:spPr>
          <a:xfrm>
            <a:off x="4011066" y="1577700"/>
            <a:ext cx="2012967" cy="263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17883D-CFB7-AD66-8F68-8500D86C0B1E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759494" y="1841152"/>
            <a:ext cx="276316" cy="1428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B1AFA6-D0B7-8FE8-AE4C-42EADBE4C768}"/>
              </a:ext>
            </a:extLst>
          </p:cNvPr>
          <p:cNvSpPr txBox="1"/>
          <p:nvPr/>
        </p:nvSpPr>
        <p:spPr>
          <a:xfrm>
            <a:off x="3911175" y="3269959"/>
            <a:ext cx="424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</a:t>
            </a:r>
            <a:r>
              <a:rPr lang="en-GB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831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6" grpId="0"/>
      <p:bldP spid="17" grpId="0" animBg="1"/>
      <p:bldP spid="29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From here the only limit is your creativity!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38F0-100C-41FE-AA45-3352DAA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Learning in the context of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Learning for a neural network means finding the best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H"/>
                  <a:t> </a:t>
                </a:r>
                <a:r>
                  <a:rPr lang="en-US"/>
                  <a:t>to </a:t>
                </a:r>
                <a:r>
                  <a:rPr lang="en-US" b="1" u="sng"/>
                  <a:t>minimize</a:t>
                </a:r>
                <a:r>
                  <a:rPr lang="en-US"/>
                  <a:t> the loss function given a set of tuples </a:t>
                </a:r>
                <a14:m>
                  <m:oMath xmlns:m="http://schemas.openxmlformats.org/officeDocument/2006/math">
                    <m:r>
                      <a:rPr lang="en-US" i="1"/>
                      <m:t>(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𝑦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/>
                  <a:t>) with </a:t>
                </a:r>
                <a14:m>
                  <m:oMath xmlns:m="http://schemas.openxmlformats.org/officeDocument/2006/math">
                    <m:r>
                      <a:rPr lang="en-US" i="1"/>
                      <m:t>𝑖</m:t>
                    </m:r>
                    <m:r>
                      <a:rPr lang="en-US" i="1"/>
                      <m:t>=1,…</m:t>
                    </m:r>
                    <m:r>
                      <a:rPr lang="en-US" i="1"/>
                      <m:t>𝑀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Remember: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Inputs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Labels (or target variables)</a:t>
                </a:r>
                <a:endParaRPr lang="en-CH"/>
              </a:p>
              <a:p>
                <a:pPr marL="0" indent="0">
                  <a:buNone/>
                </a:pPr>
                <a:endParaRPr lang="en-CH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  <a:blipFill>
                <a:blip r:embed="rId2"/>
                <a:stretch>
                  <a:fillRect l="-804" t="-2752" r="-9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5B2BAED-24D3-20CA-314F-ED0734A8150C}"/>
              </a:ext>
            </a:extLst>
          </p:cNvPr>
          <p:cNvSpPr txBox="1"/>
          <p:nvPr/>
        </p:nvSpPr>
        <p:spPr>
          <a:xfrm>
            <a:off x="5148302" y="2653599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mathematical formula</a:t>
            </a:r>
          </a:p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“closeness”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44BE6-7B1E-D64E-330F-921588D8B415}"/>
              </a:ext>
            </a:extLst>
          </p:cNvPr>
          <p:cNvSpPr/>
          <p:nvPr/>
        </p:nvSpPr>
        <p:spPr>
          <a:xfrm>
            <a:off x="2835408" y="1678306"/>
            <a:ext cx="163669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97CF34-D0D3-3136-D2C8-5FF0AABEF979}"/>
              </a:ext>
            </a:extLst>
          </p:cNvPr>
          <p:cNvCxnSpPr>
            <a:cxnSpLocks/>
          </p:cNvCxnSpPr>
          <p:nvPr/>
        </p:nvCxnSpPr>
        <p:spPr>
          <a:xfrm flipH="1" flipV="1">
            <a:off x="4295375" y="2016404"/>
            <a:ext cx="906716" cy="888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6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5E5A-B5A2-531F-6EF1-4847B697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56" y="135532"/>
            <a:ext cx="7886700" cy="502243"/>
          </a:xfrm>
        </p:spPr>
        <p:txBody>
          <a:bodyPr>
            <a:normAutofit fontScale="90000"/>
          </a:bodyPr>
          <a:lstStyle/>
          <a:p>
            <a:r>
              <a:rPr lang="en-CH"/>
              <a:t>Example of learning</a:t>
            </a:r>
          </a:p>
        </p:txBody>
      </p:sp>
      <p:pic>
        <p:nvPicPr>
          <p:cNvPr id="3074" name="Picture 2" descr="A Practical Approach to Linear Regression in Machine Learning | by Ashwin  Raj | Towards Data Science">
            <a:extLst>
              <a:ext uri="{FF2B5EF4-FFF2-40B4-BE49-F238E27FC236}">
                <a16:creationId xmlns:a16="http://schemas.microsoft.com/office/drawing/2014/main" id="{04788929-A5E0-C7D1-C405-9B7F1856F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08" y="637775"/>
            <a:ext cx="5106583" cy="38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4DAC0-61B2-02C0-4DE8-8D0E91B1702D}"/>
              </a:ext>
            </a:extLst>
          </p:cNvPr>
          <p:cNvSpPr txBox="1"/>
          <p:nvPr/>
        </p:nvSpPr>
        <p:spPr>
          <a:xfrm>
            <a:off x="7388391" y="4881010"/>
            <a:ext cx="1755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50"/>
              <a:t>Image © Towarddatascience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88843-BA68-45EC-319A-B62833A19C12}"/>
              </a:ext>
            </a:extLst>
          </p:cNvPr>
          <p:cNvCxnSpPr/>
          <p:nvPr/>
        </p:nvCxnSpPr>
        <p:spPr>
          <a:xfrm flipV="1">
            <a:off x="2351314" y="1191025"/>
            <a:ext cx="5037077" cy="2750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96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08F4-A817-CC10-BF9C-9596D489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The </a:t>
            </a:r>
            <a:r>
              <a:rPr lang="en-CH" b="1"/>
              <a:t>3 main components </a:t>
            </a:r>
            <a:r>
              <a:rPr lang="en-CH"/>
              <a:t>of a </a:t>
            </a:r>
            <a:r>
              <a:rPr lang="en-CH" i="1"/>
              <a:t>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73A4-D833-EBC0-A50A-B67FD1DE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2173"/>
            <a:ext cx="7886700" cy="281054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neural network architecture </a:t>
            </a:r>
            <a:r>
              <a:rPr lang="en-CH"/>
              <a:t>(type of network, number of layers, etc.)</a:t>
            </a:r>
          </a:p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loss function </a:t>
            </a:r>
            <a:r>
              <a:rPr lang="en-CH"/>
              <a:t>(the one we want to minimise)</a:t>
            </a:r>
          </a:p>
          <a:p>
            <a:pPr marL="457200" indent="-457200">
              <a:buAutoNum type="arabicParenR"/>
            </a:pPr>
            <a:r>
              <a:rPr lang="en-CH"/>
              <a:t>The </a:t>
            </a:r>
            <a:r>
              <a:rPr lang="en-CH" i="1"/>
              <a:t>optimiser</a:t>
            </a:r>
            <a:r>
              <a:rPr lang="en-CH"/>
              <a:t> (the algorithm to find the minimum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299742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11293</TotalTime>
  <Words>1937</Words>
  <Application>Microsoft Macintosh PowerPoint</Application>
  <PresentationFormat>On-screen Show (16:9)</PresentationFormat>
  <Paragraphs>248</Paragraphs>
  <Slides>60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Lato</vt:lpstr>
      <vt:lpstr>Karla</vt:lpstr>
      <vt:lpstr>Arial Narrow</vt:lpstr>
      <vt:lpstr>Cambria Math</vt:lpstr>
      <vt:lpstr>Franklin Gothic Book</vt:lpstr>
      <vt:lpstr>Raleway</vt:lpstr>
      <vt:lpstr>Calibri</vt:lpstr>
      <vt:lpstr>Office Theme</vt:lpstr>
      <vt:lpstr>PowerPoint Presentation</vt:lpstr>
      <vt:lpstr>PowerPoint Presentation</vt:lpstr>
      <vt:lpstr>Learning goals</vt:lpstr>
      <vt:lpstr>An intuitive understanding of a neural network</vt:lpstr>
      <vt:lpstr>An intuitive definition of learning</vt:lpstr>
      <vt:lpstr>An intuitive definition of learning</vt:lpstr>
      <vt:lpstr>Learning in the context of neural networks</vt:lpstr>
      <vt:lpstr>Example of learning</vt:lpstr>
      <vt:lpstr>The 3 main components of a neural network model</vt:lpstr>
      <vt:lpstr>Structure of a neuron</vt:lpstr>
      <vt:lpstr>A neuron without details</vt:lpstr>
      <vt:lpstr>Simplest network possible</vt:lpstr>
      <vt:lpstr>Computational Steps of a single neuron</vt:lpstr>
      <vt:lpstr>Components of a neuron</vt:lpstr>
      <vt:lpstr>Activation Functions (f(z))</vt:lpstr>
      <vt:lpstr>Activation Functions (f(z))</vt:lpstr>
      <vt:lpstr>Activation Functions (f(z))</vt:lpstr>
      <vt:lpstr>The same network seen as a computational graph</vt:lpstr>
      <vt:lpstr>What is a tensor (why TensorFlow?)</vt:lpstr>
      <vt:lpstr>Learning for a neuron includes 3 steps</vt:lpstr>
      <vt:lpstr>What can a neuron do?</vt:lpstr>
      <vt:lpstr>Which portion of a neural network model is responsible for the type of problem that can be solved?</vt:lpstr>
      <vt:lpstr>A single neuron can do a lot</vt:lpstr>
      <vt:lpstr>Multiple neurons / multiple layers</vt:lpstr>
      <vt:lpstr>PowerPoint Presentation</vt:lpstr>
      <vt:lpstr>Classification Problem and output activation function  The Softmax function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Softmax output layer for classification</vt:lpstr>
      <vt:lpstr>First problem - overfitting</vt:lpstr>
      <vt:lpstr>Optimizers</vt:lpstr>
      <vt:lpstr>Gradient Descent</vt:lpstr>
      <vt:lpstr>Gradient Descent I</vt:lpstr>
      <vt:lpstr>Gradient Descent II</vt:lpstr>
      <vt:lpstr>Gradient Descent III</vt:lpstr>
      <vt:lpstr>Gradient Descent IV</vt:lpstr>
      <vt:lpstr>Gradient Descent V</vt:lpstr>
      <vt:lpstr>Some remarks about gradient descent</vt:lpstr>
      <vt:lpstr>First challenge: the right learning rate  https://www.benfrederickson.com/numerical-optimization/</vt:lpstr>
      <vt:lpstr>Gradient Descent</vt:lpstr>
      <vt:lpstr>Optimizers</vt:lpstr>
      <vt:lpstr>Comparison of algorithms in 2D</vt:lpstr>
      <vt:lpstr>Comparison of algorithms in 2D</vt:lpstr>
      <vt:lpstr>Comparison of algorithms in 2D</vt:lpstr>
      <vt:lpstr>Comparison of algorithms in 2D</vt:lpstr>
      <vt:lpstr>Challenges with Neural Networks</vt:lpstr>
      <vt:lpstr>Gradient Descent variations</vt:lpstr>
      <vt:lpstr>Gradient descent variations - a comparison</vt:lpstr>
      <vt:lpstr>Regularization</vt:lpstr>
      <vt:lpstr>Regularization are techniques to reduce overfitting (let’s discuss…)</vt:lpstr>
      <vt:lpstr>Effect of regularization on the weights</vt:lpstr>
      <vt:lpstr>Effect of regularization</vt:lpstr>
      <vt:lpstr>Dropout – or how to avoid overfitting</vt:lpstr>
      <vt:lpstr>A basic explanation</vt:lpstr>
      <vt:lpstr>Additional difficulties</vt:lpstr>
      <vt:lpstr>Hands-on Session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Umberto Michelucci</cp:lastModifiedBy>
  <cp:revision>94</cp:revision>
  <dcterms:modified xsi:type="dcterms:W3CDTF">2022-08-23T07:28:38Z</dcterms:modified>
</cp:coreProperties>
</file>